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5" r:id="rId4"/>
    <p:sldId id="261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429D"/>
    <a:srgbClr val="00ADEF"/>
    <a:srgbClr val="262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Chipchase" userId="ffc229adff1e834e" providerId="LiveId" clId="{B30F88CA-A620-4F90-8759-F1EB22B685E3}"/>
    <pc:docChg chg="undo custSel modSld sldOrd modMainMaster">
      <pc:chgData name="Stephen Chipchase" userId="ffc229adff1e834e" providerId="LiveId" clId="{B30F88CA-A620-4F90-8759-F1EB22B685E3}" dt="2026-05-10T18:46:49.056" v="4453" actId="6549"/>
      <pc:docMkLst>
        <pc:docMk/>
      </pc:docMkLst>
      <pc:sldChg chg="addSp delSp modSp mod setBg">
        <pc:chgData name="Stephen Chipchase" userId="ffc229adff1e834e" providerId="LiveId" clId="{B30F88CA-A620-4F90-8759-F1EB22B685E3}" dt="2026-05-10T18:46:49.056" v="4453" actId="6549"/>
        <pc:sldMkLst>
          <pc:docMk/>
          <pc:sldMk cId="2124222415" sldId="256"/>
        </pc:sldMkLst>
        <pc:spChg chg="mod">
          <ac:chgData name="Stephen Chipchase" userId="ffc229adff1e834e" providerId="LiveId" clId="{B30F88CA-A620-4F90-8759-F1EB22B685E3}" dt="2026-05-10T18:46:49.056" v="4453" actId="6549"/>
          <ac:spMkLst>
            <pc:docMk/>
            <pc:sldMk cId="2124222415" sldId="256"/>
            <ac:spMk id="6" creationId="{A80D795A-7525-F89C-3C18-E47292CCB24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2C499-8718-452F-AC4D-B336066A0ED7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4BCA7-B8DC-4D16-B61F-2BD5B4A35A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8592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2DBC0-FF9B-B9FD-3949-CC01D2404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C36C75-51BA-08CD-53DB-B67F00DC5F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B8BAD5-B833-AB09-56AC-FC6612463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1D5B4-A7ED-FA68-F3F4-AE534D2B8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3532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FEB9F-4375-00C0-05FA-EE0E73280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CF597B-A0B6-BBEA-F129-B5F7B72FE1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F19418-905C-6B96-8258-33AF4815B3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AB031-27EF-2A8C-84C1-29479C6B60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290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AA91-FFAD-22A1-FA76-397D2A131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567D5E-C976-A723-7E76-29953A9B0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642B7C-D03E-1332-5467-D67DD63C9C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BF074-6D87-E42D-BA5B-AAAADF9258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0266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1D245-A27E-FB5D-12CC-6B20A99BA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2336B3-1029-7730-FA49-6250CE9E9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BF3B20-DD85-E516-2959-15FDF65E81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507B0-7D6D-4DCD-F74D-43F2692684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2929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2EF54-0209-4E1F-84B8-E315A69D7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F5AE03-8D01-B747-F444-60838C2BF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337A64-42C1-727A-7DDB-1A313E5B55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04D48-8AA7-F0DD-67D3-555BC287A6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990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6732B-2AB7-1B8F-7BF9-EF0DCCAA5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E985C1-9B96-BC23-3955-6A7F3D484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E0343-0FE6-AFFF-01C2-8DE2DCA120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583D8-7026-D608-A153-AE98E4C70E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D4BCA7-B8DC-4D16-B61F-2BD5B4A35AD6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875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F0511-FDA3-8197-AE14-D5A4276DC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47C31-860B-73C2-0560-6B3B9A1EB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82312-BE40-675F-4192-9F210764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49256-4A6E-3D9B-4C54-6DA488EAD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8DD2B-6EDE-EB14-F830-5DA9C4B4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23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F4EB-81B6-47FC-D41D-4CA8B0496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3EC40-F3D6-E5C3-B4F2-EF1FEE3E9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5D2F5-D4E1-9927-47BE-023C81072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78EAC-463B-967C-0914-1BC67436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7AC0A-1353-0DCC-F872-0459C488E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809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B7F00-05B7-20BD-5539-2738133CDE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2D4DC6-7D92-8BF5-6482-244DB616F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583DC-1211-0B06-26A0-5A777B74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882C6-5326-921C-FD0D-E3B54981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1B947-F514-AF30-3A8B-31E89DA65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538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27DC-20CB-0431-6656-37BEC2FCC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46C07-5EAB-B633-876B-46F382692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2246A-D3CF-E448-0901-78E61C5CF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D3EE5-37A6-043E-ED4E-3EFFC9A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E2CA2-53C5-F0AA-0A2B-FFB95B204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11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91A9-994C-53A5-CB58-1F95EFB1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BADAE-00C3-B7F4-1EC8-DAC327A14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6DAD2-9271-04AC-6B4A-43205609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47BC0-D7AE-BD6D-AAA9-5380C551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5CC44-6FDF-26D7-BA24-21B1DACE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9425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77D68-4960-E508-1C82-F6598895D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442E0-3E6E-F1D8-DC43-BF5026676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B30AA-139F-F2E0-7487-DB6CF2FDB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C66C3-1BD7-E857-0422-34CACA15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F9225-EB52-1EF6-B3EC-E23B87023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DA942-0B76-B603-0FAB-2986DB2A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463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AA0ED-761B-98CF-8221-5E217C56A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CD306-8FBE-7A5A-7CEC-634BEB007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FF055A-45D1-5DF9-A2ED-D2F0BD5A1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0AF26-9C87-2E5A-B040-51ED261A86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55B9E1-E381-2A6C-CC2F-04852B245C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FB1D5-0FD6-AEF0-EED7-3B6BBC79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F799B-E30D-6B97-0F94-9568CDFCA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4FF0B4-86A6-EDAD-A272-AFFA80D5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76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50A39-67C6-9D11-EFD1-748DA3EF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E00F10-0EBC-A8C9-51D3-CF8B37D90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4EC05-DA2D-8E9E-5A61-DDE98106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90784-5CC0-1894-F9DE-2F86FA899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90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564891-0462-B0C6-C0B0-C7B277ACE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C921D2-5EC6-3DFD-7EA4-E9412A3C5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3DB5C-3ADB-00FE-6B6B-CDF59B92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68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491A-5D9E-97D2-6ABA-0E137743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97B09-C5A7-2900-07B2-B4DF0C7F2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6460C-7BBB-1AC9-DE26-7D619213A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C41447-622D-34E5-29DE-C53E6C91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43E26-CB70-C567-41BB-706AD9012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A3657-DCE5-03DA-BB4F-710BADE39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342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9CE02-CC23-0FA0-0777-BC73976DF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F1FEB5-DC5D-90E7-4453-F49AE5234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859348-455C-D71F-A00A-1DB82A31E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3680E-4D7A-A458-7016-EDBF9AD72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EC014-506D-79F4-1A9D-E527C0111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EBB0A-BE20-E726-8C48-D1F4DB2A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992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rgbClr val="97429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49A125-E95A-EEDC-8AC5-C69F5B1E3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31D2D-7E3A-7E42-2B39-B0213FBA1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375D9-3D72-6E5E-4C3D-40B4BF2B89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4D7265-8EF6-48E8-9289-EB073A10BCA1}" type="datetimeFigureOut">
              <a:rPr lang="en-CA" smtClean="0"/>
              <a:t>2026-05-10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56EB4-9D57-29A5-3018-A5748BA870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6152F-5A1F-C1B4-FA98-0B25678163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8ACE0-28A8-40D0-82C1-4C7F8B0780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6871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Diagonal Corners Snipped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80D795A-7525-F89C-3C18-E47292CCB24C}"/>
              </a:ext>
            </a:extLst>
          </p:cNvPr>
          <p:cNvSpPr/>
          <p:nvPr/>
        </p:nvSpPr>
        <p:spPr>
          <a:xfrm>
            <a:off x="5468712" y="847381"/>
            <a:ext cx="5635658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Start the QUIZ for 2.21.2 –</a:t>
            </a:r>
          </a:p>
          <a:p>
            <a:pPr algn="ctr"/>
            <a:r>
              <a:rPr lang="en-US" sz="2400" b="1" dirty="0"/>
              <a:t>MGA S.545 and S.546 </a:t>
            </a:r>
            <a:endParaRPr lang="en-CA" sz="2400" b="1" dirty="0"/>
          </a:p>
        </p:txBody>
      </p:sp>
      <p:pic>
        <p:nvPicPr>
          <p:cNvPr id="11" name="Picture 10" descr="A blue and white logo&#10;&#10;AI-generated content may be incorrect.">
            <a:extLst>
              <a:ext uri="{FF2B5EF4-FFF2-40B4-BE49-F238E27FC236}">
                <a16:creationId xmlns:a16="http://schemas.microsoft.com/office/drawing/2014/main" id="{4D9B5F02-6870-2EA8-8751-3DCBDA172D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5823" y="3108017"/>
            <a:ext cx="2541437" cy="254143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205A488-AE1F-8439-A936-45093604BC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69" y="387462"/>
            <a:ext cx="4368709" cy="5650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42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9B8BB-9878-E533-7C66-23081D421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ext">
            <a:extLst>
              <a:ext uri="{FF2B5EF4-FFF2-40B4-BE49-F238E27FC236}">
                <a16:creationId xmlns:a16="http://schemas.microsoft.com/office/drawing/2014/main" id="{A9BBE541-2CDC-1342-FF72-194B8B8B00FB}"/>
              </a:ext>
            </a:extLst>
          </p:cNvPr>
          <p:cNvSpPr/>
          <p:nvPr/>
        </p:nvSpPr>
        <p:spPr>
          <a:xfrm>
            <a:off x="5285001" y="6095731"/>
            <a:ext cx="1185706" cy="511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10" name="D)">
            <a:extLst>
              <a:ext uri="{FF2B5EF4-FFF2-40B4-BE49-F238E27FC236}">
                <a16:creationId xmlns:a16="http://schemas.microsoft.com/office/drawing/2014/main" id="{9B96AB61-DD2B-B4AB-97A3-D7727E4FF819}"/>
              </a:ext>
            </a:extLst>
          </p:cNvPr>
          <p:cNvSpPr/>
          <p:nvPr/>
        </p:nvSpPr>
        <p:spPr>
          <a:xfrm>
            <a:off x="6243478" y="4879317"/>
            <a:ext cx="4955459" cy="104926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D) Neighbour complaints alone</a:t>
            </a:r>
          </a:p>
        </p:txBody>
      </p:sp>
      <p:sp>
        <p:nvSpPr>
          <p:cNvPr id="8" name="C)">
            <a:extLst>
              <a:ext uri="{FF2B5EF4-FFF2-40B4-BE49-F238E27FC236}">
                <a16:creationId xmlns:a16="http://schemas.microsoft.com/office/drawing/2014/main" id="{232B8B57-EA69-9EB8-44AA-633240DA847E}"/>
              </a:ext>
            </a:extLst>
          </p:cNvPr>
          <p:cNvSpPr/>
          <p:nvPr/>
        </p:nvSpPr>
        <p:spPr>
          <a:xfrm>
            <a:off x="943894" y="4835431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C) Dangerous site conditions</a:t>
            </a:r>
          </a:p>
        </p:txBody>
      </p:sp>
      <p:sp>
        <p:nvSpPr>
          <p:cNvPr id="7" name="B)">
            <a:extLst>
              <a:ext uri="{FF2B5EF4-FFF2-40B4-BE49-F238E27FC236}">
                <a16:creationId xmlns:a16="http://schemas.microsoft.com/office/drawing/2014/main" id="{BE761C34-08E4-B904-4263-C4E9D12FF21F}"/>
              </a:ext>
            </a:extLst>
          </p:cNvPr>
          <p:cNvSpPr/>
          <p:nvPr/>
        </p:nvSpPr>
        <p:spPr>
          <a:xfrm>
            <a:off x="766913" y="3499383"/>
            <a:ext cx="49554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A) Officer’s subjective opinion</a:t>
            </a:r>
          </a:p>
        </p:txBody>
      </p:sp>
      <p:sp>
        <p:nvSpPr>
          <p:cNvPr id="5" name="A)">
            <a:extLst>
              <a:ext uri="{FF2B5EF4-FFF2-40B4-BE49-F238E27FC236}">
                <a16:creationId xmlns:a16="http://schemas.microsoft.com/office/drawing/2014/main" id="{448086CB-8BE7-9145-E8D7-04AD9F3DEF1C}"/>
              </a:ext>
            </a:extLst>
          </p:cNvPr>
          <p:cNvSpPr/>
          <p:nvPr/>
        </p:nvSpPr>
        <p:spPr>
          <a:xfrm>
            <a:off x="6243478" y="3522913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B) Breach of enforceable rule </a:t>
            </a:r>
          </a:p>
        </p:txBody>
      </p:sp>
      <p:sp>
        <p:nvSpPr>
          <p:cNvPr id="2" name="Question">
            <a:extLst>
              <a:ext uri="{FF2B5EF4-FFF2-40B4-BE49-F238E27FC236}">
                <a16:creationId xmlns:a16="http://schemas.microsoft.com/office/drawing/2014/main" id="{7EE7BEE2-409B-AA36-6172-97B7406CD059}"/>
              </a:ext>
            </a:extLst>
          </p:cNvPr>
          <p:cNvSpPr/>
          <p:nvPr/>
        </p:nvSpPr>
        <p:spPr>
          <a:xfrm>
            <a:off x="3057826" y="1006261"/>
            <a:ext cx="8141111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primary foundation </a:t>
            </a:r>
          </a:p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an S.545 Order?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29CFA9-59CF-99EF-AC3D-8F3A45994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93" y="181289"/>
            <a:ext cx="2402256" cy="3107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000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animClr clrSpc="rgb" dir="cw">
                                      <p:cBhvr>
                                        <p:cTn id="2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set>
                                      <p:cBhvr>
                                        <p:cTn id="22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animClr clrSpc="rgb" dir="cw">
                                      <p:cBhvr>
                                        <p:cTn id="4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set>
                                      <p:cBhvr>
                                        <p:cTn id="4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0" grpId="1" animBg="1"/>
      <p:bldP spid="8" grpId="0" animBg="1"/>
      <p:bldP spid="8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B751B-D0CE-4537-B6F3-A76E939E9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684684E-BF25-C940-6C59-99CA27FCA490}"/>
              </a:ext>
            </a:extLst>
          </p:cNvPr>
          <p:cNvSpPr/>
          <p:nvPr/>
        </p:nvSpPr>
        <p:spPr>
          <a:xfrm>
            <a:off x="5265337" y="6036737"/>
            <a:ext cx="1185706" cy="511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10" name="D)">
            <a:extLst>
              <a:ext uri="{FF2B5EF4-FFF2-40B4-BE49-F238E27FC236}">
                <a16:creationId xmlns:a16="http://schemas.microsoft.com/office/drawing/2014/main" id="{D1F188CF-4133-5F51-B9FF-3DA70A2436C7}"/>
              </a:ext>
            </a:extLst>
          </p:cNvPr>
          <p:cNvSpPr/>
          <p:nvPr/>
        </p:nvSpPr>
        <p:spPr>
          <a:xfrm>
            <a:off x="6282799" y="3635808"/>
            <a:ext cx="49554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B) 21 days</a:t>
            </a:r>
          </a:p>
        </p:txBody>
      </p:sp>
      <p:sp>
        <p:nvSpPr>
          <p:cNvPr id="8" name="C)">
            <a:extLst>
              <a:ext uri="{FF2B5EF4-FFF2-40B4-BE49-F238E27FC236}">
                <a16:creationId xmlns:a16="http://schemas.microsoft.com/office/drawing/2014/main" id="{4062D16B-D03A-DA86-AB44-83EFCF7D77BB}"/>
              </a:ext>
            </a:extLst>
          </p:cNvPr>
          <p:cNvSpPr/>
          <p:nvPr/>
        </p:nvSpPr>
        <p:spPr>
          <a:xfrm>
            <a:off x="766913" y="4879317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C) 14 days</a:t>
            </a:r>
          </a:p>
        </p:txBody>
      </p:sp>
      <p:sp>
        <p:nvSpPr>
          <p:cNvPr id="7" name="B)">
            <a:extLst>
              <a:ext uri="{FF2B5EF4-FFF2-40B4-BE49-F238E27FC236}">
                <a16:creationId xmlns:a16="http://schemas.microsoft.com/office/drawing/2014/main" id="{DA9B9740-08D0-C492-AA2E-B3A64EC16A21}"/>
              </a:ext>
            </a:extLst>
          </p:cNvPr>
          <p:cNvSpPr/>
          <p:nvPr/>
        </p:nvSpPr>
        <p:spPr>
          <a:xfrm>
            <a:off x="6282798" y="4879317"/>
            <a:ext cx="49554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D) </a:t>
            </a:r>
            <a:r>
              <a:rPr lang="en-CA" sz="2000" b="1" dirty="0"/>
              <a:t>7 days </a:t>
            </a:r>
          </a:p>
        </p:txBody>
      </p:sp>
      <p:sp>
        <p:nvSpPr>
          <p:cNvPr id="5" name="A)">
            <a:extLst>
              <a:ext uri="{FF2B5EF4-FFF2-40B4-BE49-F238E27FC236}">
                <a16:creationId xmlns:a16="http://schemas.microsoft.com/office/drawing/2014/main" id="{5324CFF2-6FAF-47B3-022F-37DF042168A3}"/>
              </a:ext>
            </a:extLst>
          </p:cNvPr>
          <p:cNvSpPr/>
          <p:nvPr/>
        </p:nvSpPr>
        <p:spPr>
          <a:xfrm>
            <a:off x="716522" y="3584380"/>
            <a:ext cx="482886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A) 30 days</a:t>
            </a:r>
          </a:p>
        </p:txBody>
      </p:sp>
      <p:sp>
        <p:nvSpPr>
          <p:cNvPr id="2" name="Question">
            <a:extLst>
              <a:ext uri="{FF2B5EF4-FFF2-40B4-BE49-F238E27FC236}">
                <a16:creationId xmlns:a16="http://schemas.microsoft.com/office/drawing/2014/main" id="{060F66EA-B536-1A0D-A1BB-69007AEED1DB}"/>
              </a:ext>
            </a:extLst>
          </p:cNvPr>
          <p:cNvSpPr/>
          <p:nvPr/>
        </p:nvSpPr>
        <p:spPr>
          <a:xfrm>
            <a:off x="766913" y="1054181"/>
            <a:ext cx="8141111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 MGA Section 547, how long does a recipient have to request Council review of an S.546 Order?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433FD8-6148-BDFB-F427-5C9786D52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306" y="285963"/>
            <a:ext cx="2402256" cy="3107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031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0" grpId="1" animBg="1"/>
      <p:bldP spid="8" grpId="0" animBg="1"/>
      <p:bldP spid="8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91810-DA23-B070-9097-9032E6357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ext">
            <a:extLst>
              <a:ext uri="{FF2B5EF4-FFF2-40B4-BE49-F238E27FC236}">
                <a16:creationId xmlns:a16="http://schemas.microsoft.com/office/drawing/2014/main" id="{D9855567-00C0-366D-C1C2-826C8693EBCD}"/>
              </a:ext>
            </a:extLst>
          </p:cNvPr>
          <p:cNvSpPr/>
          <p:nvPr/>
        </p:nvSpPr>
        <p:spPr>
          <a:xfrm>
            <a:off x="5285001" y="6095731"/>
            <a:ext cx="1185706" cy="511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10" name="D)">
            <a:extLst>
              <a:ext uri="{FF2B5EF4-FFF2-40B4-BE49-F238E27FC236}">
                <a16:creationId xmlns:a16="http://schemas.microsoft.com/office/drawing/2014/main" id="{9F2E7427-2F11-E3CA-83CA-0870CD00960C}"/>
              </a:ext>
            </a:extLst>
          </p:cNvPr>
          <p:cNvSpPr/>
          <p:nvPr/>
        </p:nvSpPr>
        <p:spPr>
          <a:xfrm>
            <a:off x="6243478" y="4879317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D) Transfer matter to SDAB</a:t>
            </a:r>
          </a:p>
        </p:txBody>
      </p:sp>
      <p:sp>
        <p:nvSpPr>
          <p:cNvPr id="8" name="C)">
            <a:extLst>
              <a:ext uri="{FF2B5EF4-FFF2-40B4-BE49-F238E27FC236}">
                <a16:creationId xmlns:a16="http://schemas.microsoft.com/office/drawing/2014/main" id="{289D25CA-55D8-4B5A-3E2D-6B20B82F9FD6}"/>
              </a:ext>
            </a:extLst>
          </p:cNvPr>
          <p:cNvSpPr/>
          <p:nvPr/>
        </p:nvSpPr>
        <p:spPr>
          <a:xfrm>
            <a:off x="6243478" y="3577065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>
                <a:solidFill>
                  <a:schemeClr val="bg1"/>
                </a:solidFill>
              </a:rPr>
              <a:t>Confirm, vary, substitute, or cancel </a:t>
            </a:r>
            <a:endParaRPr lang="en-CA" sz="2000" b="1" dirty="0">
              <a:solidFill>
                <a:schemeClr val="bg1"/>
              </a:solidFill>
            </a:endParaRPr>
          </a:p>
        </p:txBody>
      </p:sp>
      <p:sp>
        <p:nvSpPr>
          <p:cNvPr id="7" name="B)">
            <a:extLst>
              <a:ext uri="{FF2B5EF4-FFF2-40B4-BE49-F238E27FC236}">
                <a16:creationId xmlns:a16="http://schemas.microsoft.com/office/drawing/2014/main" id="{AC42BB86-E698-B332-33E9-A280644E41BB}"/>
              </a:ext>
            </a:extLst>
          </p:cNvPr>
          <p:cNvSpPr/>
          <p:nvPr/>
        </p:nvSpPr>
        <p:spPr>
          <a:xfrm>
            <a:off x="766913" y="4879317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 C) Issue new prosecution</a:t>
            </a:r>
          </a:p>
        </p:txBody>
      </p:sp>
      <p:sp>
        <p:nvSpPr>
          <p:cNvPr id="5" name="A)">
            <a:extLst>
              <a:ext uri="{FF2B5EF4-FFF2-40B4-BE49-F238E27FC236}">
                <a16:creationId xmlns:a16="http://schemas.microsoft.com/office/drawing/2014/main" id="{6719412D-2280-D390-E0B6-53E673638BB7}"/>
              </a:ext>
            </a:extLst>
          </p:cNvPr>
          <p:cNvSpPr/>
          <p:nvPr/>
        </p:nvSpPr>
        <p:spPr>
          <a:xfrm>
            <a:off x="766913" y="3584380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A) Impose criminal penalties</a:t>
            </a:r>
          </a:p>
        </p:txBody>
      </p:sp>
      <p:sp>
        <p:nvSpPr>
          <p:cNvPr id="2" name="Question">
            <a:extLst>
              <a:ext uri="{FF2B5EF4-FFF2-40B4-BE49-F238E27FC236}">
                <a16:creationId xmlns:a16="http://schemas.microsoft.com/office/drawing/2014/main" id="{6BA1979D-E010-4880-DAB3-4A3448209B9A}"/>
              </a:ext>
            </a:extLst>
          </p:cNvPr>
          <p:cNvSpPr/>
          <p:nvPr/>
        </p:nvSpPr>
        <p:spPr>
          <a:xfrm>
            <a:off x="3057826" y="1038232"/>
            <a:ext cx="8141111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Following Council review under S.547, Council may: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ECDBC77-E5CA-13F8-64D2-CF40E5AE5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46248"/>
            <a:ext cx="2596993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A1551"/>
                </a:solidFill>
                <a:effectLst/>
              </a:rPr>
              <a:t>To avoid being liked by everyone</a:t>
            </a:r>
            <a:endParaRPr kumimoji="0" lang="en-US" altLang="en-US" sz="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9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ircular"/>
              </a:rPr>
            </a:br>
            <a:endParaRPr kumimoji="0" lang="en-US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12CB7B-B8B3-CFF2-C85E-CE716CA14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93" y="181289"/>
            <a:ext cx="2402256" cy="3107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928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0" grpId="1" animBg="1"/>
      <p:bldP spid="8" grpId="0" animBg="1"/>
      <p:bldP spid="8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ABEFB-7EA4-5B86-E67C-844646997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F735DA2-8794-1EDE-3D66-40917B81BA9A}"/>
              </a:ext>
            </a:extLst>
          </p:cNvPr>
          <p:cNvSpPr/>
          <p:nvPr/>
        </p:nvSpPr>
        <p:spPr>
          <a:xfrm>
            <a:off x="5285001" y="6095731"/>
            <a:ext cx="1185706" cy="511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10" name="D)">
            <a:extLst>
              <a:ext uri="{FF2B5EF4-FFF2-40B4-BE49-F238E27FC236}">
                <a16:creationId xmlns:a16="http://schemas.microsoft.com/office/drawing/2014/main" id="{52ECB750-6D49-5336-0F9A-592342BB1EAC}"/>
              </a:ext>
            </a:extLst>
          </p:cNvPr>
          <p:cNvSpPr/>
          <p:nvPr/>
        </p:nvSpPr>
        <p:spPr>
          <a:xfrm>
            <a:off x="766914" y="3488921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>
                <a:solidFill>
                  <a:schemeClr val="bg1"/>
                </a:solidFill>
              </a:rPr>
              <a:t>Based on condition and risk</a:t>
            </a:r>
            <a:endParaRPr lang="en-CA" sz="2000" b="1" dirty="0">
              <a:solidFill>
                <a:schemeClr val="bg1"/>
              </a:solidFill>
            </a:endParaRPr>
          </a:p>
        </p:txBody>
      </p:sp>
      <p:sp>
        <p:nvSpPr>
          <p:cNvPr id="8" name="C)">
            <a:extLst>
              <a:ext uri="{FF2B5EF4-FFF2-40B4-BE49-F238E27FC236}">
                <a16:creationId xmlns:a16="http://schemas.microsoft.com/office/drawing/2014/main" id="{B9DD3BDF-61F0-B8A0-19AD-568E9FA8C0C0}"/>
              </a:ext>
            </a:extLst>
          </p:cNvPr>
          <p:cNvSpPr/>
          <p:nvPr/>
        </p:nvSpPr>
        <p:spPr>
          <a:xfrm>
            <a:off x="766913" y="4879317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A" sz="2000" b="1" dirty="0"/>
          </a:p>
          <a:p>
            <a:pPr algn="ctr"/>
            <a:r>
              <a:rPr lang="en-CA" sz="2000" b="1" dirty="0"/>
              <a:t>C) Applies only to buildings</a:t>
            </a:r>
          </a:p>
          <a:p>
            <a:endParaRPr lang="en-CA" sz="2000" b="1" dirty="0"/>
          </a:p>
        </p:txBody>
      </p:sp>
      <p:sp>
        <p:nvSpPr>
          <p:cNvPr id="7" name="B)">
            <a:extLst>
              <a:ext uri="{FF2B5EF4-FFF2-40B4-BE49-F238E27FC236}">
                <a16:creationId xmlns:a16="http://schemas.microsoft.com/office/drawing/2014/main" id="{4767435D-FFE9-D8DA-1F6A-08B576E50233}"/>
              </a:ext>
            </a:extLst>
          </p:cNvPr>
          <p:cNvSpPr/>
          <p:nvPr/>
        </p:nvSpPr>
        <p:spPr>
          <a:xfrm>
            <a:off x="6243478" y="3488921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      B) Requires prior warning letter</a:t>
            </a:r>
          </a:p>
        </p:txBody>
      </p:sp>
      <p:sp>
        <p:nvSpPr>
          <p:cNvPr id="5" name="A)">
            <a:extLst>
              <a:ext uri="{FF2B5EF4-FFF2-40B4-BE49-F238E27FC236}">
                <a16:creationId xmlns:a16="http://schemas.microsoft.com/office/drawing/2014/main" id="{FE42ADE9-37E6-B47B-1901-0EDC90CC0A28}"/>
              </a:ext>
            </a:extLst>
          </p:cNvPr>
          <p:cNvSpPr/>
          <p:nvPr/>
        </p:nvSpPr>
        <p:spPr>
          <a:xfrm>
            <a:off x="6243478" y="4879317"/>
            <a:ext cx="48792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5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D) Requires ticket issuance</a:t>
            </a:r>
          </a:p>
        </p:txBody>
      </p:sp>
      <p:sp>
        <p:nvSpPr>
          <p:cNvPr id="2" name="Question">
            <a:extLst>
              <a:ext uri="{FF2B5EF4-FFF2-40B4-BE49-F238E27FC236}">
                <a16:creationId xmlns:a16="http://schemas.microsoft.com/office/drawing/2014/main" id="{17613287-C48F-5792-B229-C1F720515320}"/>
              </a:ext>
            </a:extLst>
          </p:cNvPr>
          <p:cNvSpPr/>
          <p:nvPr/>
        </p:nvSpPr>
        <p:spPr>
          <a:xfrm>
            <a:off x="766913" y="929417"/>
            <a:ext cx="8141111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distinguishes an S.546 Order </a:t>
            </a:r>
          </a:p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S.545?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0440AE-31D8-4961-75C9-5BC9266F59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306" y="285963"/>
            <a:ext cx="2402256" cy="3107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958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0" grpId="1" animBg="1"/>
      <p:bldP spid="8" grpId="0" animBg="1"/>
      <p:bldP spid="8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11AF6-56AD-7739-162C-A8532D67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ext">
            <a:extLst>
              <a:ext uri="{FF2B5EF4-FFF2-40B4-BE49-F238E27FC236}">
                <a16:creationId xmlns:a16="http://schemas.microsoft.com/office/drawing/2014/main" id="{C6346353-6DBD-F1ED-4B00-CDC7820EF522}"/>
              </a:ext>
            </a:extLst>
          </p:cNvPr>
          <p:cNvSpPr/>
          <p:nvPr/>
        </p:nvSpPr>
        <p:spPr>
          <a:xfrm>
            <a:off x="5285001" y="6095731"/>
            <a:ext cx="1185706" cy="511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</a:t>
            </a:r>
            <a:endParaRPr lang="en-CA" sz="2400" b="1" dirty="0">
              <a:solidFill>
                <a:schemeClr val="bg1"/>
              </a:solidFill>
            </a:endParaRPr>
          </a:p>
        </p:txBody>
      </p:sp>
      <p:sp>
        <p:nvSpPr>
          <p:cNvPr id="10" name="D)">
            <a:extLst>
              <a:ext uri="{FF2B5EF4-FFF2-40B4-BE49-F238E27FC236}">
                <a16:creationId xmlns:a16="http://schemas.microsoft.com/office/drawing/2014/main" id="{14B36443-8C9E-5B08-9AEB-31EFC83551A4}"/>
              </a:ext>
            </a:extLst>
          </p:cNvPr>
          <p:cNvSpPr/>
          <p:nvPr/>
        </p:nvSpPr>
        <p:spPr>
          <a:xfrm>
            <a:off x="6341806" y="4879317"/>
            <a:ext cx="485712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D) Bylaw section citation only</a:t>
            </a:r>
          </a:p>
        </p:txBody>
      </p:sp>
      <p:sp>
        <p:nvSpPr>
          <p:cNvPr id="8" name="C)">
            <a:extLst>
              <a:ext uri="{FF2B5EF4-FFF2-40B4-BE49-F238E27FC236}">
                <a16:creationId xmlns:a16="http://schemas.microsoft.com/office/drawing/2014/main" id="{7E193981-8979-B297-7B98-29E6D02B4F30}"/>
              </a:ext>
            </a:extLst>
          </p:cNvPr>
          <p:cNvSpPr/>
          <p:nvPr/>
        </p:nvSpPr>
        <p:spPr>
          <a:xfrm>
            <a:off x="845571" y="3584380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A) Corporate registry search</a:t>
            </a:r>
          </a:p>
        </p:txBody>
      </p:sp>
      <p:sp>
        <p:nvSpPr>
          <p:cNvPr id="7" name="B)">
            <a:extLst>
              <a:ext uri="{FF2B5EF4-FFF2-40B4-BE49-F238E27FC236}">
                <a16:creationId xmlns:a16="http://schemas.microsoft.com/office/drawing/2014/main" id="{E777C5D4-3803-16FA-38CD-A1E7B17AF899}"/>
              </a:ext>
            </a:extLst>
          </p:cNvPr>
          <p:cNvSpPr/>
          <p:nvPr/>
        </p:nvSpPr>
        <p:spPr>
          <a:xfrm>
            <a:off x="6243477" y="3584380"/>
            <a:ext cx="4955459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/>
              <a:t>B) Admission of contravention</a:t>
            </a:r>
          </a:p>
        </p:txBody>
      </p:sp>
      <p:sp>
        <p:nvSpPr>
          <p:cNvPr id="5" name="A)">
            <a:extLst>
              <a:ext uri="{FF2B5EF4-FFF2-40B4-BE49-F238E27FC236}">
                <a16:creationId xmlns:a16="http://schemas.microsoft.com/office/drawing/2014/main" id="{D0286386-7E37-D744-7A5D-3CC7A1E40BB8}"/>
              </a:ext>
            </a:extLst>
          </p:cNvPr>
          <p:cNvSpPr/>
          <p:nvPr/>
        </p:nvSpPr>
        <p:spPr>
          <a:xfrm>
            <a:off x="895961" y="4818584"/>
            <a:ext cx="4778478" cy="1049266"/>
          </a:xfrm>
          <a:prstGeom prst="snip2DiagRect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97429D"/>
              </a:gs>
              <a:gs pos="23000">
                <a:srgbClr val="97429D"/>
              </a:gs>
              <a:gs pos="69000">
                <a:srgbClr val="97429D"/>
              </a:gs>
              <a:gs pos="97000">
                <a:srgbClr val="97429D"/>
              </a:gs>
            </a:gsLst>
            <a:path path="circle">
              <a:fillToRect l="50000" t="50000" r="50000" b="50000"/>
            </a:path>
            <a:tileRect/>
          </a:gradFill>
          <a:ln w="50800">
            <a:solidFill>
              <a:schemeClr val="bg1"/>
            </a:solidFill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000" b="1" dirty="0">
                <a:solidFill>
                  <a:schemeClr val="bg1"/>
                </a:solidFill>
              </a:rPr>
              <a:t>C) Photographs and inspection notes </a:t>
            </a:r>
          </a:p>
        </p:txBody>
      </p:sp>
      <p:sp>
        <p:nvSpPr>
          <p:cNvPr id="2" name="Question">
            <a:extLst>
              <a:ext uri="{FF2B5EF4-FFF2-40B4-BE49-F238E27FC236}">
                <a16:creationId xmlns:a16="http://schemas.microsoft.com/office/drawing/2014/main" id="{5BAD5158-1A24-D40A-D9CD-63FFF70C2D94}"/>
              </a:ext>
            </a:extLst>
          </p:cNvPr>
          <p:cNvSpPr/>
          <p:nvPr/>
        </p:nvSpPr>
        <p:spPr>
          <a:xfrm>
            <a:off x="3057824" y="1067728"/>
            <a:ext cx="8141111" cy="162205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evidence type best supports </a:t>
            </a:r>
          </a:p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S.546 Order?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A3563C-C9B9-5346-894A-8710D65D39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93" y="181289"/>
            <a:ext cx="2402256" cy="3107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470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C13F"/>
                                      </p:to>
                                    </p:animClr>
                                    <p:set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D1F1F"/>
                                      </p:to>
                                    </p:animClr>
                                    <p:set>
                                      <p:cBhvr>
                                        <p:cTn id="3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animClr clrSpc="rgb" dir="cw">
                                      <p:cBhvr>
                                        <p:cTn id="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E2E1E"/>
                                      </p:to>
                                    </p:animClr>
                                    <p:set>
                                      <p:cBhvr>
                                        <p:cTn id="4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0" grpId="1" animBg="1"/>
      <p:bldP spid="8" grpId="0" animBg="1"/>
      <p:bldP spid="8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6F947-9678-9B1E-6B51-280DA9675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estion">
            <a:extLst>
              <a:ext uri="{FF2B5EF4-FFF2-40B4-BE49-F238E27FC236}">
                <a16:creationId xmlns:a16="http://schemas.microsoft.com/office/drawing/2014/main" id="{B970F0A0-48EF-1F1E-3DA7-729CBE72BAE5}"/>
              </a:ext>
            </a:extLst>
          </p:cNvPr>
          <p:cNvSpPr/>
          <p:nvPr/>
        </p:nvSpPr>
        <p:spPr>
          <a:xfrm>
            <a:off x="5151554" y="1492775"/>
            <a:ext cx="5994765" cy="1622052"/>
          </a:xfrm>
          <a:prstGeom prst="snip2DiagRect">
            <a:avLst>
              <a:gd name="adj1" fmla="val 50000"/>
              <a:gd name="adj2" fmla="val 0"/>
            </a:avLst>
          </a:prstGeom>
          <a:solidFill>
            <a:srgbClr val="97429D"/>
          </a:solidFill>
          <a:ln w="50800">
            <a:solidFill>
              <a:schemeClr val="bg1"/>
            </a:solidFill>
          </a:ln>
          <a:effectLst>
            <a:innerShdw blurRad="1270000">
              <a:schemeClr val="tx2">
                <a:lumMod val="90000"/>
                <a:lumOff val="10000"/>
              </a:scheme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Great Job!  </a:t>
            </a:r>
          </a:p>
        </p:txBody>
      </p:sp>
      <p:pic>
        <p:nvPicPr>
          <p:cNvPr id="11" name="Picture 10" descr="A blue and white logo&#10;&#10;AI-generated content may be incorrect.">
            <a:extLst>
              <a:ext uri="{FF2B5EF4-FFF2-40B4-BE49-F238E27FC236}">
                <a16:creationId xmlns:a16="http://schemas.microsoft.com/office/drawing/2014/main" id="{4B9E305A-8105-634A-11D4-19A3C9E6FF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408" y="3602256"/>
            <a:ext cx="1989055" cy="198905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7D75F74-8378-123F-E2C5-6A7596CBDB2F}"/>
              </a:ext>
            </a:extLst>
          </p:cNvPr>
          <p:cNvGrpSpPr/>
          <p:nvPr/>
        </p:nvGrpSpPr>
        <p:grpSpPr>
          <a:xfrm>
            <a:off x="5523735" y="1042775"/>
            <a:ext cx="900000" cy="900000"/>
            <a:chOff x="7325033" y="313676"/>
            <a:chExt cx="900000" cy="9000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9C1D8E5-433F-6246-2B81-FDF1A0DE696B}"/>
                </a:ext>
              </a:extLst>
            </p:cNvPr>
            <p:cNvSpPr/>
            <p:nvPr/>
          </p:nvSpPr>
          <p:spPr>
            <a:xfrm>
              <a:off x="7685033" y="673676"/>
              <a:ext cx="180000" cy="18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softEdge rad="381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</a:t>
              </a:r>
              <a:endParaRPr lang="en-CA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C5DAAC8-9849-98E6-A38F-1C10DCD9A520}"/>
                </a:ext>
              </a:extLst>
            </p:cNvPr>
            <p:cNvSpPr/>
            <p:nvPr/>
          </p:nvSpPr>
          <p:spPr>
            <a:xfrm>
              <a:off x="7325033" y="313676"/>
              <a:ext cx="900000" cy="90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softEdge rad="3175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A56F3DF-4496-6C6E-5FB9-5E3E98EDEE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47" y="534946"/>
            <a:ext cx="4368709" cy="5650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425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83 -0.00509 L 0.42487 -0.00509 L 0.42579 0.11713 L 0.3612 0.23334 L -0.06783 0.23658 L -0.06445 0.10486 L 0.00183 -0.00509 Z " pathEditMode="relative" ptsTypes="AAAAAA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216</Words>
  <Application>Microsoft Office PowerPoint</Application>
  <PresentationFormat>Widescreen</PresentationFormat>
  <Paragraphs>46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Circular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Chipchase</dc:creator>
  <cp:lastModifiedBy>Stephen Chipchase</cp:lastModifiedBy>
  <cp:revision>1</cp:revision>
  <dcterms:created xsi:type="dcterms:W3CDTF">2025-11-23T03:17:40Z</dcterms:created>
  <dcterms:modified xsi:type="dcterms:W3CDTF">2026-05-10T18:46:53Z</dcterms:modified>
</cp:coreProperties>
</file>